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99"/>
    <a:srgbClr val="FF9900"/>
    <a:srgbClr val="D60093"/>
    <a:srgbClr val="A50021"/>
    <a:srgbClr val="00CC00"/>
    <a:srgbClr val="FFFF00"/>
    <a:srgbClr val="FF6600"/>
    <a:srgbClr val="006666"/>
    <a:srgbClr val="0000CC"/>
    <a:srgbClr val="EE17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682" autoAdjust="0"/>
    <p:restoredTop sz="94660"/>
  </p:normalViewPr>
  <p:slideViewPr>
    <p:cSldViewPr>
      <p:cViewPr varScale="1">
        <p:scale>
          <a:sx n="87" d="100"/>
          <a:sy n="87" d="100"/>
        </p:scale>
        <p:origin x="-1368" y="-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audio1.wav>
</file>

<file path=ppt/media/image1.jpe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74EBEC-3D78-41FF-AA20-D81EC2FE3AA0}" type="datetimeFigureOut">
              <a:rPr lang="en-GB" smtClean="0"/>
              <a:t>17/08/2014</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867C9A1-781D-4B5A-BCF5-072D526AF8BE}" type="slidenum">
              <a:rPr lang="en-GB" smtClean="0"/>
              <a:t>‹#›</a:t>
            </a:fld>
            <a:endParaRPr lang="en-GB" dirty="0"/>
          </a:p>
        </p:txBody>
      </p:sp>
    </p:spTree>
    <p:extLst>
      <p:ext uri="{BB962C8B-B14F-4D97-AF65-F5344CB8AC3E}">
        <p14:creationId xmlns:p14="http://schemas.microsoft.com/office/powerpoint/2010/main" val="930742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6867C9A1-781D-4B5A-BCF5-072D526AF8BE}" type="slidenum">
              <a:rPr lang="en-GB" smtClean="0"/>
              <a:t>4</a:t>
            </a:fld>
            <a:endParaRPr lang="en-GB" dirty="0"/>
          </a:p>
        </p:txBody>
      </p:sp>
    </p:spTree>
    <p:extLst>
      <p:ext uri="{BB962C8B-B14F-4D97-AF65-F5344CB8AC3E}">
        <p14:creationId xmlns:p14="http://schemas.microsoft.com/office/powerpoint/2010/main" val="20856153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6463358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36221638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427141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3468942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1509897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839041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160127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2778386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32253023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41926484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D8D309-D242-4B7E-A7C9-434161CFB7BF}" type="datetimeFigureOut">
              <a:rPr lang="en-GB" smtClean="0"/>
              <a:t>17/08/2014</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2D8D3AD2-BD0F-41F1-9C4D-94298FBB57C7}" type="slidenum">
              <a:rPr lang="en-GB" smtClean="0"/>
              <a:t>‹#›</a:t>
            </a:fld>
            <a:endParaRPr lang="en-GB" dirty="0"/>
          </a:p>
        </p:txBody>
      </p:sp>
    </p:spTree>
    <p:extLst>
      <p:ext uri="{BB962C8B-B14F-4D97-AF65-F5344CB8AC3E}">
        <p14:creationId xmlns:p14="http://schemas.microsoft.com/office/powerpoint/2010/main" val="2742274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D8D309-D242-4B7E-A7C9-434161CFB7BF}" type="datetimeFigureOut">
              <a:rPr lang="en-GB" smtClean="0"/>
              <a:t>17/08/2014</a:t>
            </a:fld>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8D3AD2-BD0F-41F1-9C4D-94298FBB57C7}" type="slidenum">
              <a:rPr lang="en-GB" smtClean="0"/>
              <a:t>‹#›</a:t>
            </a:fld>
            <a:endParaRPr lang="en-GB" dirty="0"/>
          </a:p>
        </p:txBody>
      </p:sp>
    </p:spTree>
    <p:extLst>
      <p:ext uri="{BB962C8B-B14F-4D97-AF65-F5344CB8AC3E}">
        <p14:creationId xmlns:p14="http://schemas.microsoft.com/office/powerpoint/2010/main" val="354639186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audio" Target="../media/audio1.wav"/><Relationship Id="rId1" Type="http://schemas.openxmlformats.org/officeDocument/2006/relationships/slideLayout" Target="../slideLayouts/slideLayout2.xml"/><Relationship Id="rId4" Type="http://schemas.openxmlformats.org/officeDocument/2006/relationships/audio" Target="../media/audio1.wav"/></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1628800"/>
            <a:ext cx="7772400" cy="1470025"/>
          </a:xfrm>
        </p:spPr>
        <p:txBody>
          <a:bodyPr>
            <a:normAutofit/>
          </a:bodyPr>
          <a:lstStyle/>
          <a:p>
            <a:r>
              <a:rPr lang="en-GB" sz="7200" b="1" dirty="0" smtClean="0">
                <a:solidFill>
                  <a:srgbClr val="00B0F0"/>
                </a:solidFill>
                <a:latin typeface="Impact" panose="020B0806030902050204" pitchFamily="34" charset="0"/>
              </a:rPr>
              <a:t>Alfred Nobel</a:t>
            </a:r>
            <a:endParaRPr lang="en-GB" sz="7200" b="1" dirty="0">
              <a:solidFill>
                <a:srgbClr val="00B0F0"/>
              </a:solidFill>
              <a:latin typeface="Impact" panose="020B0806030902050204" pitchFamily="34" charset="0"/>
            </a:endParaRPr>
          </a:p>
        </p:txBody>
      </p:sp>
      <p:sp>
        <p:nvSpPr>
          <p:cNvPr id="3" name="Subtitle 2"/>
          <p:cNvSpPr>
            <a:spLocks noGrp="1"/>
          </p:cNvSpPr>
          <p:nvPr>
            <p:ph type="subTitle" idx="1"/>
          </p:nvPr>
        </p:nvSpPr>
        <p:spPr>
          <a:xfrm>
            <a:off x="1354614" y="3212976"/>
            <a:ext cx="6400800" cy="1752600"/>
          </a:xfrm>
        </p:spPr>
        <p:txBody>
          <a:bodyPr/>
          <a:lstStyle/>
          <a:p>
            <a:r>
              <a:rPr lang="en-GB" dirty="0" smtClean="0">
                <a:solidFill>
                  <a:srgbClr val="00FF00"/>
                </a:solidFill>
                <a:latin typeface="Cooper Black" panose="0208090404030B020404" pitchFamily="18" charset="0"/>
              </a:rPr>
              <a:t>The Inventor of the Nobel Peace Prize!</a:t>
            </a:r>
            <a:endParaRPr lang="en-GB" dirty="0">
              <a:solidFill>
                <a:srgbClr val="00FF00"/>
              </a:solidFill>
              <a:latin typeface="Cooper Black" panose="0208090404030B020404" pitchFamily="18" charset="0"/>
            </a:endParaRPr>
          </a:p>
        </p:txBody>
      </p:sp>
      <p:pic>
        <p:nvPicPr>
          <p:cNvPr id="4" name="Picture 2" descr="http://www.dailyfreepsd.com/wp-content/uploads/2013/06/Cartoon-bird-peace-dove-vector.jpg"/>
          <p:cNvPicPr>
            <a:picLocks noChangeAspect="1" noChangeArrowheads="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419872" y="4471463"/>
            <a:ext cx="2270284" cy="2302225"/>
          </a:xfrm>
          <a:prstGeom prst="rect">
            <a:avLst/>
          </a:prstGeom>
          <a:noFill/>
          <a:extLst>
            <a:ext uri="{909E8E84-426E-40DD-AFC4-6F175D3DCCD1}">
              <a14:hiddenFill xmlns:a14="http://schemas.microsoft.com/office/drawing/2010/main">
                <a:solidFill>
                  <a:srgbClr val="FFFFFF"/>
                </a:solidFill>
              </a14:hiddenFill>
            </a:ext>
          </a:extLst>
        </p:spPr>
      </p:pic>
      <p:pic>
        <p:nvPicPr>
          <p:cNvPr id="5" name="PEACE MANTRA - OM SHANTI OM.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5616" y="836712"/>
            <a:ext cx="609600" cy="609600"/>
          </a:xfrm>
          <a:prstGeom prst="rect">
            <a:avLst/>
          </a:prstGeom>
        </p:spPr>
      </p:pic>
    </p:spTree>
    <p:extLst>
      <p:ext uri="{BB962C8B-B14F-4D97-AF65-F5344CB8AC3E}">
        <p14:creationId xmlns:p14="http://schemas.microsoft.com/office/powerpoint/2010/main" val="1247704945"/>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circle(in)">
                                      <p:cBhvr>
                                        <p:cTn id="13" dur="2000"/>
                                        <p:tgtEl>
                                          <p:spTgt spid="3">
                                            <p:txEl>
                                              <p:pRg st="0" end="0"/>
                                            </p:txEl>
                                          </p:spTgt>
                                        </p:tgtEl>
                                      </p:cBhvr>
                                    </p:animEffect>
                                  </p:childTnLst>
                                </p:cTn>
                              </p:par>
                            </p:childTnLst>
                          </p:cTn>
                        </p:par>
                        <p:par>
                          <p:cTn id="14" fill="hold">
                            <p:stCondLst>
                              <p:cond delay="2000"/>
                            </p:stCondLst>
                            <p:childTnLst>
                              <p:par>
                                <p:cTn id="15" presetID="1" presetClass="mediacall" presetSubtype="0" fill="hold" nodeType="afterEffect">
                                  <p:stCondLst>
                                    <p:cond delay="0"/>
                                  </p:stCondLst>
                                  <p:childTnLst>
                                    <p:cmd type="call" cmd="playFrom(0.0)">
                                      <p:cBhvr>
                                        <p:cTn id="16" dur="56138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7" repeatCount="indefinite" fill="hold" display="0">
                  <p:stCondLst>
                    <p:cond delay="indefinite"/>
                  </p:stCondLst>
                  <p:endCondLst>
                    <p:cond evt="onStopAudio" delay="0">
                      <p:tgtEl>
                        <p:sldTgt/>
                      </p:tgtEl>
                    </p:cond>
                  </p:endCondLst>
                </p:cTn>
                <p:tgtEl>
                  <p:spTgt spid="5"/>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5816" y="4066828"/>
            <a:ext cx="2808312" cy="2592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normAutofit fontScale="90000"/>
          </a:bodyPr>
          <a:lstStyle/>
          <a:p>
            <a:r>
              <a:rPr lang="en-GB" dirty="0" smtClean="0">
                <a:solidFill>
                  <a:srgbClr val="FF9900"/>
                </a:solidFill>
                <a:latin typeface="Bodoni MT Black" panose="02070A03080606020203" pitchFamily="18" charset="0"/>
              </a:rPr>
              <a:t>The Personality traits of Nobel I most admire are:</a:t>
            </a:r>
            <a:endParaRPr lang="en-GB" dirty="0">
              <a:solidFill>
                <a:srgbClr val="FF9900"/>
              </a:solidFill>
              <a:latin typeface="Bodoni MT Black" panose="02070A03080606020203" pitchFamily="18" charset="0"/>
            </a:endParaRPr>
          </a:p>
        </p:txBody>
      </p:sp>
      <p:sp>
        <p:nvSpPr>
          <p:cNvPr id="3" name="Content Placeholder 2"/>
          <p:cNvSpPr>
            <a:spLocks noGrp="1"/>
          </p:cNvSpPr>
          <p:nvPr>
            <p:ph idx="1"/>
          </p:nvPr>
        </p:nvSpPr>
        <p:spPr/>
        <p:txBody>
          <a:bodyPr>
            <a:normAutofit/>
          </a:bodyPr>
          <a:lstStyle/>
          <a:p>
            <a:pPr marL="0" indent="0">
              <a:buNone/>
            </a:pPr>
            <a:r>
              <a:rPr lang="en-GB" dirty="0" smtClean="0">
                <a:solidFill>
                  <a:srgbClr val="00FF99"/>
                </a:solidFill>
                <a:latin typeface="Franklin Gothic" panose="02000003060000020004" pitchFamily="2" charset="0"/>
              </a:rPr>
              <a:t>His Generosity, the way he not only realised he needed to do something else with his life but he  actually did  do something else and the way he was fascinated by all of the sciences because it is good to have these qualities. </a:t>
            </a:r>
          </a:p>
          <a:p>
            <a:pPr marL="0" indent="0">
              <a:buNone/>
            </a:pPr>
            <a:r>
              <a:rPr lang="en-GB" dirty="0" smtClean="0"/>
              <a:t>                                                                                                                                                                                                                                                                                              </a:t>
            </a:r>
            <a:endParaRPr lang="en-GB" dirty="0"/>
          </a:p>
        </p:txBody>
      </p:sp>
    </p:spTree>
    <p:extLst>
      <p:ext uri="{BB962C8B-B14F-4D97-AF65-F5344CB8AC3E}">
        <p14:creationId xmlns:p14="http://schemas.microsoft.com/office/powerpoint/2010/main" val="8470315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200"/>
            </a:gs>
            <a:gs pos="45000">
              <a:srgbClr val="FF7A00"/>
            </a:gs>
            <a:gs pos="70000">
              <a:srgbClr val="FF0300"/>
            </a:gs>
            <a:gs pos="100000">
              <a:srgbClr val="4D0808"/>
            </a:gs>
          </a:gsLst>
          <a:lin ang="5400000" scaled="0"/>
        </a:gradFill>
        <a:effectLst/>
      </p:bgPr>
    </p:bg>
    <p:spTree>
      <p:nvGrpSpPr>
        <p:cNvPr id="1" name=""/>
        <p:cNvGrpSpPr/>
        <p:nvPr/>
      </p:nvGrpSpPr>
      <p:grpSpPr>
        <a:xfrm>
          <a:off x="0" y="0"/>
          <a:ext cx="0" cy="0"/>
          <a:chOff x="0" y="0"/>
          <a:chExt cx="0" cy="0"/>
        </a:xfrm>
      </p:grpSpPr>
      <p:pic>
        <p:nvPicPr>
          <p:cNvPr id="2050" name="Picture 2" descr="http://gardengoatquote.files.wordpress.com/2012/09/green-sick-ki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9913" y="5633864"/>
            <a:ext cx="1224135" cy="122413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466866" y="116632"/>
            <a:ext cx="8229600" cy="1143000"/>
          </a:xfrm>
        </p:spPr>
        <p:txBody>
          <a:bodyPr/>
          <a:lstStyle/>
          <a:p>
            <a:r>
              <a:rPr lang="en-GB" dirty="0" smtClean="0">
                <a:solidFill>
                  <a:srgbClr val="00CCFF"/>
                </a:solidFill>
                <a:latin typeface="Franklin Gothic" panose="02000003060000020004" pitchFamily="2" charset="0"/>
              </a:rPr>
              <a:t>Alfred’s Childhood</a:t>
            </a:r>
            <a:endParaRPr lang="en-GB" dirty="0">
              <a:solidFill>
                <a:srgbClr val="00CCFF"/>
              </a:solidFill>
              <a:latin typeface="Franklin Gothic" panose="02000003060000020004" pitchFamily="2" charset="0"/>
            </a:endParaRPr>
          </a:p>
        </p:txBody>
      </p:sp>
      <p:sp>
        <p:nvSpPr>
          <p:cNvPr id="3" name="Content Placeholder 2"/>
          <p:cNvSpPr>
            <a:spLocks noGrp="1"/>
          </p:cNvSpPr>
          <p:nvPr>
            <p:ph idx="1"/>
          </p:nvPr>
        </p:nvSpPr>
        <p:spPr>
          <a:xfrm>
            <a:off x="466866" y="991269"/>
            <a:ext cx="8229600" cy="4525963"/>
          </a:xfrm>
        </p:spPr>
        <p:txBody>
          <a:bodyPr>
            <a:noAutofit/>
          </a:bodyPr>
          <a:lstStyle/>
          <a:p>
            <a:pPr marL="0" indent="0">
              <a:buNone/>
            </a:pPr>
            <a:r>
              <a:rPr lang="en-GB" sz="3000" dirty="0" smtClean="0">
                <a:latin typeface="Cooper Black" panose="0208090404030B020404" pitchFamily="18" charset="0"/>
              </a:rPr>
              <a:t>Alfred Nobel was the son of Caroline Ahlsell and Immanuel Nobel. He was a brother of 8, but only Alfred an three of his brothers survived past their childhood. When he was 4, his father moved to St Petersburg, Russia (his family moved there in 1842). When he was </a:t>
            </a:r>
            <a:r>
              <a:rPr lang="en-GB" sz="3000" dirty="0">
                <a:latin typeface="Cooper Black" panose="0208090404030B020404" pitchFamily="18" charset="0"/>
              </a:rPr>
              <a:t>i</a:t>
            </a:r>
            <a:r>
              <a:rPr lang="en-GB" sz="3000" dirty="0" smtClean="0">
                <a:latin typeface="Cooper Black" panose="0208090404030B020404" pitchFamily="18" charset="0"/>
              </a:rPr>
              <a:t>n Russia he was able to go to the only school he ever went to as a child, </a:t>
            </a:r>
            <a:r>
              <a:rPr lang="en-GB" sz="3000" dirty="0">
                <a:latin typeface="Cooper Black" panose="0208090404030B020404" pitchFamily="18" charset="0"/>
              </a:rPr>
              <a:t>the Jacobs Apologistic School in </a:t>
            </a:r>
            <a:r>
              <a:rPr lang="en-GB" sz="3000" dirty="0" smtClean="0">
                <a:latin typeface="Cooper Black" panose="0208090404030B020404" pitchFamily="18" charset="0"/>
              </a:rPr>
              <a:t>Stockholm for 18 months.</a:t>
            </a:r>
            <a:endParaRPr lang="en-GB" sz="3000" dirty="0">
              <a:latin typeface="Cooper Black" panose="0208090404030B020404" pitchFamily="18" charset="0"/>
            </a:endParaRPr>
          </a:p>
        </p:txBody>
      </p:sp>
    </p:spTree>
    <p:extLst>
      <p:ext uri="{BB962C8B-B14F-4D97-AF65-F5344CB8AC3E}">
        <p14:creationId xmlns:p14="http://schemas.microsoft.com/office/powerpoint/2010/main" val="3492021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heel(1)">
                                      <p:cBhvr>
                                        <p:cTn id="13"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FF0066"/>
                </a:solidFill>
                <a:latin typeface="Cooper Black" panose="0208090404030B020404" pitchFamily="18" charset="0"/>
              </a:rPr>
              <a:t>When was Nobel born?</a:t>
            </a:r>
            <a:endParaRPr lang="en-GB" dirty="0">
              <a:solidFill>
                <a:srgbClr val="FF0066"/>
              </a:solidFill>
              <a:latin typeface="Cooper Black" panose="0208090404030B020404" pitchFamily="18" charset="0"/>
            </a:endParaRPr>
          </a:p>
        </p:txBody>
      </p:sp>
      <p:sp>
        <p:nvSpPr>
          <p:cNvPr id="3" name="Content Placeholder 2"/>
          <p:cNvSpPr>
            <a:spLocks noGrp="1"/>
          </p:cNvSpPr>
          <p:nvPr>
            <p:ph idx="1"/>
          </p:nvPr>
        </p:nvSpPr>
        <p:spPr/>
        <p:txBody>
          <a:bodyPr>
            <a:normAutofit/>
          </a:bodyPr>
          <a:lstStyle/>
          <a:p>
            <a:pPr marL="0" indent="0">
              <a:buNone/>
            </a:pPr>
            <a:r>
              <a:rPr lang="en-GB" sz="3400" dirty="0" smtClean="0">
                <a:latin typeface="Tw Cen MT Condensed Extra Bold" panose="020B0803020202020204" pitchFamily="34" charset="0"/>
              </a:rPr>
              <a:t>Alfred Nobel was born in Stockholm, Sweden on 21</a:t>
            </a:r>
            <a:r>
              <a:rPr lang="en-GB" sz="3400" baseline="30000" dirty="0" smtClean="0">
                <a:latin typeface="Tw Cen MT Condensed Extra Bold" panose="020B0803020202020204" pitchFamily="34" charset="0"/>
              </a:rPr>
              <a:t>st</a:t>
            </a:r>
            <a:r>
              <a:rPr lang="en-GB" sz="3400" dirty="0" smtClean="0">
                <a:latin typeface="Tw Cen MT Condensed Extra Bold" panose="020B0803020202020204" pitchFamily="34" charset="0"/>
              </a:rPr>
              <a:t> October 1833. His mother, Caroline came from a wealthy family, though his father Immanuel went into bankruptcy the year Alfred was born.</a:t>
            </a:r>
          </a:p>
          <a:p>
            <a:pPr marL="0" indent="0">
              <a:buNone/>
            </a:pPr>
            <a:r>
              <a:rPr lang="en-GB" sz="3400" dirty="0" smtClean="0">
                <a:latin typeface="Tw Cen MT Condensed Extra Bold" panose="020B0803020202020204" pitchFamily="34" charset="0"/>
              </a:rPr>
              <a:t> </a:t>
            </a:r>
            <a:endParaRPr lang="en-GB" sz="3400" dirty="0">
              <a:latin typeface="Tw Cen MT Condensed Extra Bold" panose="020B0803020202020204" pitchFamily="34" charset="0"/>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4221088"/>
            <a:ext cx="1851733" cy="24214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4427" y="4479209"/>
            <a:ext cx="3547934" cy="2163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3750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p:cTn id="12"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3">
                                            <p:txEl>
                                              <p:pRg st="0" end="0"/>
                                            </p:txEl>
                                          </p:spTgt>
                                        </p:tgtEl>
                                      </p:cBhvr>
                                    </p:animEffect>
                                  </p:childTnLst>
                                </p:cTn>
                              </p:par>
                              <p:par>
                                <p:cTn id="16" presetID="31" presetClass="entr" presetSubtype="0"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p:cTn id="18"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9"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20"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21"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006600"/>
                </a:solidFill>
                <a:latin typeface="Rockwell Extra Bold" panose="02060903040505020403" pitchFamily="18" charset="0"/>
              </a:rPr>
              <a:t>Alfred’s First Job</a:t>
            </a:r>
            <a:endParaRPr lang="en-GB" dirty="0">
              <a:solidFill>
                <a:srgbClr val="006600"/>
              </a:solidFill>
              <a:latin typeface="Rockwell Extra Bold" panose="02060903040505020403" pitchFamily="18" charset="0"/>
            </a:endParaRPr>
          </a:p>
        </p:txBody>
      </p:sp>
      <p:sp>
        <p:nvSpPr>
          <p:cNvPr id="3" name="Content Placeholder 2"/>
          <p:cNvSpPr>
            <a:spLocks noGrp="1"/>
          </p:cNvSpPr>
          <p:nvPr>
            <p:ph idx="1"/>
          </p:nvPr>
        </p:nvSpPr>
        <p:spPr/>
        <p:txBody>
          <a:bodyPr/>
          <a:lstStyle/>
          <a:p>
            <a:pPr marL="0" indent="0">
              <a:buNone/>
            </a:pPr>
            <a:r>
              <a:rPr lang="en-GB" dirty="0" smtClean="0">
                <a:solidFill>
                  <a:srgbClr val="D60093"/>
                </a:solidFill>
                <a:latin typeface="Eras Demi ITC" panose="020B0805030504020804" pitchFamily="34" charset="0"/>
              </a:rPr>
              <a:t>When he was 17 Nobel studied in Paris to continue the research he did with the chemist Nikolai Zinin. A year later he went to the States for 4 years to study chemistry, for a short period under the direction of Inventor John Ericsson. Alfred also worked in his father’s factory, producing military equipment during the Crimean War.</a:t>
            </a:r>
            <a:endParaRPr lang="en-GB" dirty="0">
              <a:solidFill>
                <a:srgbClr val="D60093"/>
              </a:solidFill>
              <a:latin typeface="Eras Demi ITC" panose="020B0805030504020804" pitchFamily="34" charset="0"/>
            </a:endParaRPr>
          </a:p>
        </p:txBody>
      </p:sp>
    </p:spTree>
    <p:extLst>
      <p:ext uri="{BB962C8B-B14F-4D97-AF65-F5344CB8AC3E}">
        <p14:creationId xmlns:p14="http://schemas.microsoft.com/office/powerpoint/2010/main" val="1328038267"/>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00437" y="5210373"/>
            <a:ext cx="1647627" cy="16476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normAutofit fontScale="90000"/>
          </a:bodyPr>
          <a:lstStyle/>
          <a:p>
            <a:r>
              <a:rPr lang="en-GB" dirty="0" smtClean="0">
                <a:solidFill>
                  <a:srgbClr val="EE1712"/>
                </a:solidFill>
                <a:latin typeface="Serifa Bold" panose="02000806060000020004" pitchFamily="2" charset="0"/>
              </a:rPr>
              <a:t>What are some of the Achievements that made Alfred Nobel great?</a:t>
            </a:r>
            <a:endParaRPr lang="en-GB" dirty="0">
              <a:solidFill>
                <a:srgbClr val="EE1712"/>
              </a:solidFill>
              <a:latin typeface="Serifa Bold" panose="02000806060000020004" pitchFamily="2" charset="0"/>
            </a:endParaRPr>
          </a:p>
        </p:txBody>
      </p:sp>
      <p:sp>
        <p:nvSpPr>
          <p:cNvPr id="3" name="Content Placeholder 2"/>
          <p:cNvSpPr>
            <a:spLocks noGrp="1"/>
          </p:cNvSpPr>
          <p:nvPr>
            <p:ph idx="1"/>
          </p:nvPr>
        </p:nvSpPr>
        <p:spPr/>
        <p:txBody>
          <a:bodyPr>
            <a:normAutofit/>
          </a:bodyPr>
          <a:lstStyle/>
          <a:p>
            <a:pPr marL="0" indent="0">
              <a:buNone/>
            </a:pPr>
            <a:r>
              <a:rPr lang="en-GB" b="1" dirty="0" smtClean="0">
                <a:solidFill>
                  <a:srgbClr val="0000CC"/>
                </a:solidFill>
                <a:latin typeface="Colonna MT" panose="04020805060202030203" pitchFamily="82" charset="0"/>
              </a:rPr>
              <a:t>Alfred Nobel  achieved many great things in his life. He had 355</a:t>
            </a:r>
            <a:r>
              <a:rPr lang="en-GB" b="1" dirty="0">
                <a:solidFill>
                  <a:srgbClr val="0000CC"/>
                </a:solidFill>
                <a:latin typeface="Colonna MT" panose="04020805060202030203" pitchFamily="82" charset="0"/>
              </a:rPr>
              <a:t> </a:t>
            </a:r>
            <a:r>
              <a:rPr lang="en-GB" b="1" dirty="0" smtClean="0">
                <a:solidFill>
                  <a:srgbClr val="0000CC"/>
                </a:solidFill>
                <a:latin typeface="Colonna MT" panose="04020805060202030203" pitchFamily="82" charset="0"/>
              </a:rPr>
              <a:t>Patents, an outstanding amount.</a:t>
            </a:r>
          </a:p>
          <a:p>
            <a:pPr marL="0" indent="0">
              <a:buNone/>
            </a:pPr>
            <a:r>
              <a:rPr lang="en-GB" b="1" dirty="0" smtClean="0">
                <a:solidFill>
                  <a:srgbClr val="0000CC"/>
                </a:solidFill>
                <a:latin typeface="Colonna MT" panose="04020805060202030203" pitchFamily="82" charset="0"/>
              </a:rPr>
              <a:t>Nobel also created one of the most dangerous explosives in the world, Dynamite</a:t>
            </a:r>
            <a:r>
              <a:rPr lang="en-GB" b="1" u="sng" dirty="0" smtClean="0">
                <a:solidFill>
                  <a:srgbClr val="0000CC"/>
                </a:solidFill>
                <a:latin typeface="Colonna MT" panose="04020805060202030203" pitchFamily="82" charset="0"/>
              </a:rPr>
              <a:t>!</a:t>
            </a:r>
          </a:p>
          <a:p>
            <a:pPr marL="0" indent="0">
              <a:buNone/>
            </a:pPr>
            <a:r>
              <a:rPr lang="en-GB" b="1" dirty="0" smtClean="0">
                <a:solidFill>
                  <a:srgbClr val="0000CC"/>
                </a:solidFill>
                <a:latin typeface="Colonna MT" panose="04020805060202030203" pitchFamily="82" charset="0"/>
              </a:rPr>
              <a:t>However, his greatest achievement was of course the </a:t>
            </a:r>
            <a:r>
              <a:rPr lang="en-GB" b="1" u="sng" dirty="0" smtClean="0">
                <a:solidFill>
                  <a:srgbClr val="0000CC"/>
                </a:solidFill>
                <a:latin typeface="Colonna MT" panose="04020805060202030203" pitchFamily="82" charset="0"/>
              </a:rPr>
              <a:t>Nobel Peace Prize</a:t>
            </a:r>
            <a:r>
              <a:rPr lang="en-GB" b="1" dirty="0" smtClean="0">
                <a:solidFill>
                  <a:srgbClr val="0000CC"/>
                </a:solidFill>
                <a:latin typeface="Colonna MT" panose="04020805060202030203" pitchFamily="82" charset="0"/>
              </a:rPr>
              <a:t>, which lives on to this very day!</a:t>
            </a:r>
            <a:r>
              <a:rPr lang="en-GB" b="1" u="sng" dirty="0" smtClean="0">
                <a:solidFill>
                  <a:srgbClr val="0000CC"/>
                </a:solidFill>
                <a:latin typeface="Colonna MT" panose="04020805060202030203" pitchFamily="82" charset="0"/>
              </a:rPr>
              <a:t> </a:t>
            </a:r>
          </a:p>
          <a:p>
            <a:pPr marL="0" indent="0">
              <a:buNone/>
            </a:pPr>
            <a:endParaRPr lang="en-GB" b="1" dirty="0" smtClean="0">
              <a:latin typeface="Bradley Hand ITC" panose="03070402050302030203" pitchFamily="66" charset="0"/>
            </a:endParaRPr>
          </a:p>
          <a:p>
            <a:pPr marL="0" indent="0">
              <a:buNone/>
            </a:pPr>
            <a:endParaRPr lang="en-GB" b="1" dirty="0">
              <a:latin typeface="Bradley Hand ITC" panose="03070402050302030203" pitchFamily="66" charset="0"/>
            </a:endParaRPr>
          </a:p>
          <a:p>
            <a:pPr marL="0" indent="0">
              <a:buNone/>
            </a:pPr>
            <a:endParaRPr lang="en-GB" dirty="0"/>
          </a:p>
        </p:txBody>
      </p:sp>
    </p:spTree>
    <p:extLst>
      <p:ext uri="{BB962C8B-B14F-4D97-AF65-F5344CB8AC3E}">
        <p14:creationId xmlns:p14="http://schemas.microsoft.com/office/powerpoint/2010/main" val="2137050357"/>
      </p:ext>
    </p:extLst>
  </p:cSld>
  <p:clrMapOvr>
    <a:masterClrMapping/>
  </p:clrMapOvr>
  <mc:AlternateContent xmlns:mc="http://schemas.openxmlformats.org/markup-compatibility/2006" xmlns:p14="http://schemas.microsoft.com/office/powerpoint/2010/main">
    <mc:Choice Requires="p14">
      <p:transition spd="slow" p14:dur="4400">
        <p14:honeycomb/>
        <p:sndAc>
          <p:stSnd>
            <p:snd r:embed="rId2" name="explode.wav"/>
          </p:stSnd>
        </p:sndAc>
      </p:transition>
    </mc:Choice>
    <mc:Fallback xmlns="">
      <p:transition spd="slow">
        <p:fade/>
        <p:sndAc>
          <p:stSnd>
            <p:snd r:embed="rId4" name="explode.wav"/>
          </p:stSnd>
        </p:sndAc>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solidFill>
                  <a:srgbClr val="006666"/>
                </a:solidFill>
                <a:latin typeface="Stencil" panose="040409050D0802020404" pitchFamily="82" charset="0"/>
              </a:rPr>
              <a:t>What was his family life like?</a:t>
            </a:r>
            <a:endParaRPr lang="en-GB" dirty="0">
              <a:solidFill>
                <a:srgbClr val="006666"/>
              </a:solidFill>
              <a:latin typeface="Stencil" panose="040409050D0802020404" pitchFamily="82" charset="0"/>
            </a:endParaRPr>
          </a:p>
        </p:txBody>
      </p:sp>
      <p:sp>
        <p:nvSpPr>
          <p:cNvPr id="3" name="Content Placeholder 2"/>
          <p:cNvSpPr>
            <a:spLocks noGrp="1"/>
          </p:cNvSpPr>
          <p:nvPr>
            <p:ph idx="1"/>
          </p:nvPr>
        </p:nvSpPr>
        <p:spPr/>
        <p:txBody>
          <a:bodyPr>
            <a:normAutofit/>
          </a:bodyPr>
          <a:lstStyle/>
          <a:p>
            <a:pPr marL="0" indent="0">
              <a:buNone/>
            </a:pPr>
            <a:r>
              <a:rPr lang="en-GB" sz="4000" dirty="0" smtClean="0">
                <a:solidFill>
                  <a:schemeClr val="accent6">
                    <a:lumMod val="50000"/>
                  </a:schemeClr>
                </a:solidFill>
                <a:latin typeface="Rockwell Condensed" panose="02060603050405020104" pitchFamily="18" charset="0"/>
              </a:rPr>
              <a:t>Although Alfred was very rich he had no wife. When he was 43, Nobel almost married the Austrian Pacifist Bertha von Suttner. As he had no children, Alfred gave $250 million to fund the Nobel Peace Prize.</a:t>
            </a:r>
            <a:endParaRPr lang="en-GB" sz="4000" dirty="0">
              <a:solidFill>
                <a:schemeClr val="accent6">
                  <a:lumMod val="50000"/>
                </a:schemeClr>
              </a:solidFill>
              <a:latin typeface="Rockwell Condensed" panose="02060603050405020104" pitchFamily="18"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75856" y="4196003"/>
            <a:ext cx="1931297" cy="26744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259648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FF6600"/>
                </a:solidFill>
                <a:latin typeface="Bernard MT Condensed" panose="02050806060905020404" pitchFamily="18" charset="0"/>
              </a:rPr>
              <a:t>My Favourite Quote by Nobel</a:t>
            </a:r>
            <a:endParaRPr lang="en-GB" dirty="0">
              <a:solidFill>
                <a:srgbClr val="FF6600"/>
              </a:solidFill>
              <a:latin typeface="Bernard MT Condensed" panose="02050806060905020404" pitchFamily="18" charset="0"/>
            </a:endParaRPr>
          </a:p>
        </p:txBody>
      </p:sp>
      <p:sp>
        <p:nvSpPr>
          <p:cNvPr id="3" name="Content Placeholder 2"/>
          <p:cNvSpPr>
            <a:spLocks noGrp="1"/>
          </p:cNvSpPr>
          <p:nvPr>
            <p:ph idx="1"/>
          </p:nvPr>
        </p:nvSpPr>
        <p:spPr/>
        <p:txBody>
          <a:bodyPr/>
          <a:lstStyle/>
          <a:p>
            <a:pPr marL="0" indent="0">
              <a:buNone/>
            </a:pPr>
            <a:r>
              <a:rPr lang="en-GB" dirty="0" smtClean="0">
                <a:latin typeface="Tw Cen MT Condensed Extra Bold" panose="020B0803020202020204" pitchFamily="34" charset="0"/>
              </a:rPr>
              <a:t>The Quote by Alfred Nobel I like the most is </a:t>
            </a:r>
            <a:r>
              <a:rPr lang="en-GB" i="1" dirty="0" smtClean="0">
                <a:latin typeface="Tw Cen MT Condensed Extra Bold" panose="020B0803020202020204" pitchFamily="34" charset="0"/>
              </a:rPr>
              <a:t>“If I have a thousand ideas and only one turns out to be good, I am satisfied” </a:t>
            </a:r>
            <a:r>
              <a:rPr lang="en-GB" dirty="0" smtClean="0">
                <a:latin typeface="Tw Cen MT Condensed Extra Bold" panose="020B0803020202020204" pitchFamily="34" charset="0"/>
              </a:rPr>
              <a:t>because it really makes you think. Also I like it as it means even if you have hundreds of ideas not all of them will be amazing.                                                                                                                                   </a:t>
            </a:r>
            <a:r>
              <a:rPr lang="en-GB" dirty="0" smtClean="0"/>
              <a:t>                                                   </a:t>
            </a:r>
            <a:endParaRPr lang="en-GB"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3848" y="4213015"/>
            <a:ext cx="2592288" cy="2592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101403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solidFill>
                  <a:srgbClr val="FFFF00"/>
                </a:solidFill>
                <a:latin typeface="Rockwell" panose="02060603020205020403" pitchFamily="18" charset="0"/>
              </a:rPr>
              <a:t>When and where did Nobel die?</a:t>
            </a:r>
            <a:endParaRPr lang="en-GB" dirty="0">
              <a:solidFill>
                <a:srgbClr val="FFFF00"/>
              </a:solidFill>
              <a:latin typeface="Rockwell" panose="02060603020205020403" pitchFamily="18" charset="0"/>
            </a:endParaRPr>
          </a:p>
        </p:txBody>
      </p:sp>
      <p:sp>
        <p:nvSpPr>
          <p:cNvPr id="3" name="Content Placeholder 2"/>
          <p:cNvSpPr>
            <a:spLocks noGrp="1"/>
          </p:cNvSpPr>
          <p:nvPr>
            <p:ph idx="1"/>
          </p:nvPr>
        </p:nvSpPr>
        <p:spPr>
          <a:xfrm>
            <a:off x="467544" y="1556792"/>
            <a:ext cx="8229600" cy="4525963"/>
          </a:xfrm>
        </p:spPr>
        <p:txBody>
          <a:bodyPr>
            <a:normAutofit/>
          </a:bodyPr>
          <a:lstStyle/>
          <a:p>
            <a:pPr marL="0" indent="0">
              <a:buNone/>
            </a:pPr>
            <a:r>
              <a:rPr lang="en-GB" sz="4000" dirty="0" smtClean="0">
                <a:solidFill>
                  <a:srgbClr val="00CC00"/>
                </a:solidFill>
                <a:latin typeface="LilyUPC" panose="020B0604020202020204" pitchFamily="34" charset="-34"/>
                <a:cs typeface="LilyUPC" panose="020B0604020202020204" pitchFamily="34" charset="-34"/>
              </a:rPr>
              <a:t>Sadly, on the 10</a:t>
            </a:r>
            <a:r>
              <a:rPr lang="en-GB" sz="4000" baseline="30000" dirty="0" smtClean="0">
                <a:solidFill>
                  <a:srgbClr val="00CC00"/>
                </a:solidFill>
                <a:latin typeface="LilyUPC" panose="020B0604020202020204" pitchFamily="34" charset="-34"/>
                <a:cs typeface="LilyUPC" panose="020B0604020202020204" pitchFamily="34" charset="-34"/>
              </a:rPr>
              <a:t>th</a:t>
            </a:r>
            <a:r>
              <a:rPr lang="en-GB" sz="4000" dirty="0" smtClean="0">
                <a:solidFill>
                  <a:srgbClr val="00CC00"/>
                </a:solidFill>
                <a:latin typeface="LilyUPC" panose="020B0604020202020204" pitchFamily="34" charset="-34"/>
                <a:cs typeface="LilyUPC" panose="020B0604020202020204" pitchFamily="34" charset="-34"/>
              </a:rPr>
              <a:t> December 1896 Alfred died aged just 63. He died in his holiday villa in San Remo, Italy of Cerebral Haemorrhage, otherwise known as a Stroke. In 1895 he had his will drawn up, which said to give basically his whole fortune to endow the Nobel Peace Prize.</a:t>
            </a:r>
            <a:endParaRPr lang="en-GB" sz="4000" dirty="0">
              <a:solidFill>
                <a:srgbClr val="00CC00"/>
              </a:solidFill>
              <a:latin typeface="LilyUPC" panose="020B0604020202020204" pitchFamily="34" charset="-34"/>
              <a:cs typeface="LilyUPC" panose="020B0604020202020204" pitchFamily="34" charset="-34"/>
            </a:endParaRPr>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9872" y="4581128"/>
            <a:ext cx="1800200" cy="22190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47226642"/>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GB" dirty="0" smtClean="0">
                <a:solidFill>
                  <a:srgbClr val="A50021"/>
                </a:solidFill>
                <a:latin typeface="Algerian" panose="04020705040A02060702" pitchFamily="82" charset="0"/>
              </a:rPr>
              <a:t>If Alfred Nobel was alive today I would ask him:</a:t>
            </a:r>
            <a:endParaRPr lang="en-GB" dirty="0">
              <a:solidFill>
                <a:srgbClr val="A50021"/>
              </a:solidFill>
              <a:latin typeface="Algerian" panose="04020705040A02060702" pitchFamily="82" charset="0"/>
            </a:endParaRPr>
          </a:p>
        </p:txBody>
      </p:sp>
      <p:sp>
        <p:nvSpPr>
          <p:cNvPr id="3" name="Content Placeholder 2"/>
          <p:cNvSpPr>
            <a:spLocks noGrp="1"/>
          </p:cNvSpPr>
          <p:nvPr>
            <p:ph idx="1"/>
          </p:nvPr>
        </p:nvSpPr>
        <p:spPr/>
        <p:txBody>
          <a:bodyPr>
            <a:normAutofit/>
          </a:bodyPr>
          <a:lstStyle/>
          <a:p>
            <a:pPr marL="0" indent="0">
              <a:buNone/>
            </a:pPr>
            <a:r>
              <a:rPr lang="en-GB" dirty="0" smtClean="0">
                <a:solidFill>
                  <a:srgbClr val="D60093"/>
                </a:solidFill>
                <a:latin typeface="Britannic Bold" panose="020B0903060703020204" pitchFamily="34" charset="0"/>
              </a:rPr>
              <a:t>Why did you use Nitro-glycerine to make Dynamite if it killed your brother Emil??????</a:t>
            </a:r>
            <a:endParaRPr lang="en-GB" dirty="0">
              <a:solidFill>
                <a:srgbClr val="D60093"/>
              </a:solidFill>
              <a:latin typeface="Britannic Bold" panose="020B0903060703020204" pitchFamily="34" charset="0"/>
            </a:endParaRPr>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2784"/>
          <a:stretch/>
        </p:blipFill>
        <p:spPr bwMode="auto">
          <a:xfrm>
            <a:off x="2627784" y="2744590"/>
            <a:ext cx="3744416" cy="405546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11515208"/>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Austin</Template>
  <TotalTime>2726</TotalTime>
  <Words>534</Words>
  <Application>Microsoft Office PowerPoint</Application>
  <PresentationFormat>On-screen Show (4:3)</PresentationFormat>
  <Paragraphs>26</Paragraphs>
  <Slides>10</Slides>
  <Notes>1</Notes>
  <HiddenSlides>0</HiddenSlides>
  <MMClips>1</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Alfred Nobel</vt:lpstr>
      <vt:lpstr>Alfred’s Childhood</vt:lpstr>
      <vt:lpstr>When was Nobel born?</vt:lpstr>
      <vt:lpstr>Alfred’s First Job</vt:lpstr>
      <vt:lpstr>What are some of the Achievements that made Alfred Nobel great?</vt:lpstr>
      <vt:lpstr>What was his family life like?</vt:lpstr>
      <vt:lpstr>My Favourite Quote by Nobel</vt:lpstr>
      <vt:lpstr>When and where did Nobel die?</vt:lpstr>
      <vt:lpstr>If Alfred Nobel was alive today I would ask him:</vt:lpstr>
      <vt:lpstr>The Personality traits of Nobel I most admire are: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Alfred Nobel</dc:title>
  <dc:creator>sony</dc:creator>
  <cp:lastModifiedBy>sony</cp:lastModifiedBy>
  <cp:revision>35</cp:revision>
  <dcterms:created xsi:type="dcterms:W3CDTF">2014-07-31T17:43:08Z</dcterms:created>
  <dcterms:modified xsi:type="dcterms:W3CDTF">2014-08-17T15:40:00Z</dcterms:modified>
</cp:coreProperties>
</file>